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571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60"/>
    <a:srgbClr val="FFF101"/>
    <a:srgbClr val="FFC9D1"/>
    <a:srgbClr val="FFF3F5"/>
    <a:srgbClr val="F3FFF8"/>
    <a:srgbClr val="E2007F"/>
    <a:srgbClr val="DCE6F2"/>
    <a:srgbClr val="F7FFFB"/>
    <a:srgbClr val="DDFFEC"/>
    <a:srgbClr val="E1F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3323" autoAdjust="0"/>
  </p:normalViewPr>
  <p:slideViewPr>
    <p:cSldViewPr>
      <p:cViewPr varScale="1">
        <p:scale>
          <a:sx n="69" d="100"/>
          <a:sy n="69" d="100"/>
        </p:scale>
        <p:origin x="1284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54C8CFA1-FB9B-4C76-81F9-44C950997DE3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8E1A6C33-30AA-4823-B2E9-9BA43CD71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476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52" tIns="45676" rIns="91352" bIns="4567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352" tIns="45676" rIns="91352" bIns="45676" rtlCol="0"/>
          <a:lstStyle>
            <a:lvl1pPr algn="r">
              <a:defRPr sz="1200"/>
            </a:lvl1pPr>
          </a:lstStyle>
          <a:p>
            <a:fld id="{DDBB816F-9602-449E-9931-CD6A149BE13D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2" tIns="45676" rIns="91352" bIns="4567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2" y="4714885"/>
            <a:ext cx="5438775" cy="4467225"/>
          </a:xfrm>
          <a:prstGeom prst="rect">
            <a:avLst/>
          </a:prstGeom>
        </p:spPr>
        <p:txBody>
          <a:bodyPr vert="horz" lIns="91352" tIns="45676" rIns="91352" bIns="4567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73"/>
            <a:ext cx="2946400" cy="496887"/>
          </a:xfrm>
          <a:prstGeom prst="rect">
            <a:avLst/>
          </a:prstGeom>
        </p:spPr>
        <p:txBody>
          <a:bodyPr vert="horz" lIns="91352" tIns="45676" rIns="91352" bIns="4567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90" y="9428173"/>
            <a:ext cx="2946400" cy="496887"/>
          </a:xfrm>
          <a:prstGeom prst="rect">
            <a:avLst/>
          </a:prstGeom>
        </p:spPr>
        <p:txBody>
          <a:bodyPr vert="horz" lIns="91352" tIns="45676" rIns="91352" bIns="45676" rtlCol="0" anchor="b"/>
          <a:lstStyle>
            <a:lvl1pPr algn="r">
              <a:defRPr sz="1200"/>
            </a:lvl1pPr>
          </a:lstStyle>
          <a:p>
            <a:fld id="{0A72E279-855F-4619-B1BF-4302A28DB1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68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2E279-855F-4619-B1BF-4302A28DB1C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07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D56A-D2E8-4098-9F7B-609113F579EE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22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6318-2452-448F-A20D-572E71F66D9C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57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5F82-2089-4890-89B7-2CD090D7EFA1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88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491" y="188641"/>
            <a:ext cx="9673075" cy="451739"/>
          </a:xfrm>
        </p:spPr>
        <p:txBody>
          <a:bodyPr>
            <a:noAutofit/>
          </a:bodyPr>
          <a:lstStyle>
            <a:lvl1pPr algn="l">
              <a:defRPr sz="300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平成19年2月7日(水)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宮城県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8FDF4-678D-4E93-8292-406D10B10D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76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1D53-2F34-4620-A363-E1E060FA7513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076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6E6C-1992-440F-8653-42A3B592EE46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3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EEBB-7D77-42D8-9257-33DFDC8A13AF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46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54386-8141-4922-8FFC-0BCC31E49146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89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A6A4-E316-4397-A69B-7A1B10D064E5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70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B477-E863-496D-B5C1-003D31501C1D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09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AB32-9756-4C70-9229-CA1B0A49E0C4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57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CE7-F929-42F4-9D7D-4996E08F870B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5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0DE3-6385-464C-A77D-3C63B2F18DAD}" type="datetime1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25408" y="659226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7DD99-109C-44B0-99AD-2A1EC0D34C54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/>
        </p:blipFill>
        <p:spPr>
          <a:xfrm>
            <a:off x="9273479" y="-27384"/>
            <a:ext cx="610527" cy="470210"/>
          </a:xfrm>
          <a:prstGeom prst="rect">
            <a:avLst/>
          </a:prstGeom>
        </p:spPr>
      </p:pic>
      <p:cxnSp>
        <p:nvCxnSpPr>
          <p:cNvPr id="11" name="直線コネクタ 10"/>
          <p:cNvCxnSpPr/>
          <p:nvPr userDrawn="1"/>
        </p:nvCxnSpPr>
        <p:spPr>
          <a:xfrm>
            <a:off x="0" y="367235"/>
            <a:ext cx="9214239" cy="0"/>
          </a:xfrm>
          <a:prstGeom prst="line">
            <a:avLst/>
          </a:prstGeom>
          <a:ln w="28575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4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slideLayout" Target="../slideLayouts/slideLayout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image" Target="../media/image2.wmf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943847"/>
              </p:ext>
            </p:extLst>
          </p:nvPr>
        </p:nvGraphicFramePr>
        <p:xfrm>
          <a:off x="57909" y="404664"/>
          <a:ext cx="9788596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923">
                  <a:extLst>
                    <a:ext uri="{9D8B030D-6E8A-4147-A177-3AD203B41FA5}">
                      <a16:colId xmlns:a16="http://schemas.microsoft.com/office/drawing/2014/main" val="1179173382"/>
                    </a:ext>
                  </a:extLst>
                </a:gridCol>
                <a:gridCol w="2092044">
                  <a:extLst>
                    <a:ext uri="{9D8B030D-6E8A-4147-A177-3AD203B41FA5}">
                      <a16:colId xmlns:a16="http://schemas.microsoft.com/office/drawing/2014/main" val="1807210663"/>
                    </a:ext>
                  </a:extLst>
                </a:gridCol>
                <a:gridCol w="2748342">
                  <a:extLst>
                    <a:ext uri="{9D8B030D-6E8A-4147-A177-3AD203B41FA5}">
                      <a16:colId xmlns:a16="http://schemas.microsoft.com/office/drawing/2014/main" val="1275408219"/>
                    </a:ext>
                  </a:extLst>
                </a:gridCol>
                <a:gridCol w="2164287">
                  <a:extLst>
                    <a:ext uri="{9D8B030D-6E8A-4147-A177-3AD203B41FA5}">
                      <a16:colId xmlns:a16="http://schemas.microsoft.com/office/drawing/2014/main" val="18626247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氏名（よみがな）</a:t>
                      </a:r>
                      <a:endParaRPr kumimoji="1" lang="en-US" altLang="ja-JP" sz="1200" b="1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生年月日（西暦）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E-mail</a:t>
                      </a:r>
                      <a:r>
                        <a:rPr kumimoji="1" lang="ja-JP" altLang="en-US" sz="1200" b="1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アドレス</a:t>
                      </a:r>
                      <a:endParaRPr kumimoji="1" lang="ja-JP" altLang="en-US" sz="12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電話番号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1109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○○（　　　　　　　　）</a:t>
                      </a:r>
                      <a:endParaRPr kumimoji="1" lang="ja-JP" altLang="en-US" sz="1100" b="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　月　日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@</a:t>
                      </a:r>
                      <a:endParaRPr kumimoji="1" lang="ja-JP" altLang="en-US" sz="1100" b="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○○○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r>
                        <a:rPr kumimoji="1" lang="ja-JP" altLang="en-US" sz="11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○○○○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-</a:t>
                      </a:r>
                      <a:r>
                        <a:rPr kumimoji="1" lang="ja-JP" altLang="en-US" sz="11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○○○○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837529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565370"/>
              </p:ext>
            </p:extLst>
          </p:nvPr>
        </p:nvGraphicFramePr>
        <p:xfrm>
          <a:off x="57908" y="980728"/>
          <a:ext cx="9791634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17">
                  <a:extLst>
                    <a:ext uri="{9D8B030D-6E8A-4147-A177-3AD203B41FA5}">
                      <a16:colId xmlns:a16="http://schemas.microsoft.com/office/drawing/2014/main" val="4151152583"/>
                    </a:ext>
                  </a:extLst>
                </a:gridCol>
                <a:gridCol w="4895817">
                  <a:extLst>
                    <a:ext uri="{9D8B030D-6E8A-4147-A177-3AD203B41FA5}">
                      <a16:colId xmlns:a16="http://schemas.microsoft.com/office/drawing/2014/main" val="15505428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住所</a:t>
                      </a:r>
                      <a:endParaRPr kumimoji="1" lang="en-US" altLang="ja-JP" sz="120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学校名 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/ 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学部・学科・専攻等 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/ 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学年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94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/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　　　　　　　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/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年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63112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7908" y="25617"/>
            <a:ext cx="646620" cy="211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36000" rIns="0" bIns="36000" rtlCol="0" anchor="ctr" anchorCtr="0">
            <a:spAutoFit/>
          </a:bodyPr>
          <a:lstStyle/>
          <a:p>
            <a:pPr algn="ctr"/>
            <a:r>
              <a:rPr lang="ja-JP" altLang="en-US" sz="9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別記様式１</a:t>
            </a:r>
            <a:endParaRPr kumimoji="1" lang="ja-JP" altLang="en-US" sz="9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-27384"/>
            <a:ext cx="9906000" cy="380480"/>
          </a:xfrm>
          <a:prstGeom prst="rect">
            <a:avLst/>
          </a:prstGeom>
          <a:noFill/>
        </p:spPr>
        <p:txBody>
          <a:bodyPr wrap="square" lIns="0" tIns="36000" rIns="0" bIns="36000" rtlCol="0" anchor="ctr" anchorCtr="0">
            <a:spAutoFit/>
          </a:bodyPr>
          <a:lstStyle/>
          <a:p>
            <a:pPr algn="ctr"/>
            <a:r>
              <a:rPr lang="ja-JP" altLang="en-US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みやぎゼロカーボン学生アンバサダー 応募用紙 </a:t>
            </a:r>
            <a:endParaRPr kumimoji="1" lang="ja-JP" altLang="en-US" sz="20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280359"/>
              </p:ext>
            </p:extLst>
          </p:nvPr>
        </p:nvGraphicFramePr>
        <p:xfrm>
          <a:off x="57908" y="1556794"/>
          <a:ext cx="9788596" cy="3673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8596">
                  <a:extLst>
                    <a:ext uri="{9D8B030D-6E8A-4147-A177-3AD203B41FA5}">
                      <a16:colId xmlns:a16="http://schemas.microsoft.com/office/drawing/2014/main" val="4151152583"/>
                    </a:ext>
                  </a:extLst>
                </a:gridCol>
              </a:tblGrid>
              <a:tr h="2686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志望動機（アンバサダーとして取り組みたいこと・期待すること 等）</a:t>
                      </a:r>
                      <a:endParaRPr kumimoji="1" lang="en-US" altLang="ja-JP" sz="120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94697"/>
                  </a:ext>
                </a:extLst>
              </a:tr>
              <a:tr h="33988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○○○○○○○○○○○○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図表・写真・イラスト等の活用も可能です。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63112"/>
                  </a:ext>
                </a:extLst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454944" y="6177498"/>
            <a:ext cx="6672986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みやぎ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ゼロカーボン学生アンバサダー設置</a:t>
            </a:r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要綱 </a:t>
            </a:r>
            <a:r>
              <a:rPr lang="zh-TW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第３第１項</a:t>
            </a:r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第１号及び第２号に規定する要件に該当すること。</a:t>
            </a:r>
            <a:endParaRPr lang="en-US" altLang="ja-JP" sz="1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政治的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な目的や宗教的な目的を持ってアンバサダーの活動をしない</a:t>
            </a:r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こと。</a:t>
            </a:r>
            <a:endParaRPr lang="en-US" altLang="ja-JP" sz="1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営利的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な目的を持ってアンバサダーの活動をしないこと</a:t>
            </a:r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en-US" altLang="ja-JP" sz="10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アンバサダーの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活動に</a:t>
            </a:r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対して、県及び県民会議以外から金銭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を受領しないこと</a:t>
            </a:r>
            <a:r>
              <a:rPr lang="ja-JP" altLang="en-US" sz="1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lang="ja-JP" altLang="en-US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755177"/>
              </p:ext>
            </p:extLst>
          </p:nvPr>
        </p:nvGraphicFramePr>
        <p:xfrm>
          <a:off x="54871" y="5265349"/>
          <a:ext cx="9791633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1633">
                  <a:extLst>
                    <a:ext uri="{9D8B030D-6E8A-4147-A177-3AD203B41FA5}">
                      <a16:colId xmlns:a16="http://schemas.microsoft.com/office/drawing/2014/main" val="15505428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アンケート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アンバサダーの募集を何で知りましたか？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  <a:endParaRPr kumimoji="1" lang="ja-JP" altLang="en-US" sz="120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94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県公式ホームページ　　県公式</a:t>
                      </a:r>
                      <a:r>
                        <a:rPr lang="en-US" altLang="ja-JP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Instagram</a:t>
                      </a:r>
                      <a:r>
                        <a:rPr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県公式Ｘ　　メルマガ・みやぎ　　アプリ「</a:t>
                      </a:r>
                      <a:r>
                        <a:rPr lang="en-US" altLang="ja-JP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eco</a:t>
                      </a:r>
                      <a:r>
                        <a:rPr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チャレンジみやぎ」　　チラシ　　学校や先生からの情報提供</a:t>
                      </a:r>
                      <a:endParaRPr lang="en-US" altLang="ja-JP" sz="105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その他（　　　　　　　　　　　　　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63112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54870" y="5999585"/>
            <a:ext cx="979163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私は、応募に当たり、次の全ての項目を遵守します。</a:t>
            </a:r>
            <a:r>
              <a:rPr lang="en-US" altLang="ja-JP" sz="11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100" b="1" u="sng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該当</a:t>
            </a:r>
            <a:r>
              <a:rPr lang="ja-JP" altLang="en-US" sz="11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する項目に☑</a:t>
            </a:r>
            <a:r>
              <a:rPr lang="ja-JP" altLang="en-US" sz="1100" b="1" u="sng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チェックし、氏名を記載して</a:t>
            </a:r>
            <a:r>
              <a:rPr lang="ja-JP" altLang="en-US" sz="11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ください</a:t>
            </a:r>
            <a:r>
              <a:rPr lang="en-US" altLang="ja-JP" sz="11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54871" y="6010598"/>
            <a:ext cx="979163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左大かっこ 1"/>
          <p:cNvSpPr/>
          <p:nvPr/>
        </p:nvSpPr>
        <p:spPr>
          <a:xfrm>
            <a:off x="299106" y="6239490"/>
            <a:ext cx="45719" cy="58820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145504"/>
              </p:ext>
            </p:extLst>
          </p:nvPr>
        </p:nvGraphicFramePr>
        <p:xfrm>
          <a:off x="8046303" y="6554296"/>
          <a:ext cx="1800200" cy="259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04055">
                  <a:extLst>
                    <a:ext uri="{9D8B030D-6E8A-4147-A177-3AD203B41FA5}">
                      <a16:colId xmlns:a16="http://schemas.microsoft.com/office/drawing/2014/main" val="225981789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3909691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氏名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○○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181592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9982652" y="1514128"/>
            <a:ext cx="246221" cy="5313568"/>
          </a:xfrm>
          <a:prstGeom prst="rect">
            <a:avLst/>
          </a:prstGeom>
          <a:solidFill>
            <a:srgbClr val="FFFF00"/>
          </a:solidFill>
        </p:spPr>
        <p:txBody>
          <a:bodyPr vert="eaVert" wrap="square" lIns="0" tIns="36000" rIns="0" bIns="36000" rtlCol="0" anchor="ctr" anchorCtr="0">
            <a:spAutoFit/>
          </a:bodyPr>
          <a:lstStyle/>
          <a:p>
            <a:r>
              <a:rPr lang="ja-JP" altLang="en-US" sz="16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☑チェックは、スライドショーの状態で入力できます◀</a:t>
            </a:r>
            <a:endParaRPr kumimoji="1" lang="ja-JP" altLang="en-US" sz="1600" b="1" dirty="0" smtClean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92" name="CheckBox1" r:id="rId2" imgW="142920" imgH="162000"/>
        </mc:Choice>
        <mc:Fallback>
          <p:control name="CheckBox1" r:id="rId2" imgW="142920" imgH="162000">
            <p:pic>
              <p:nvPicPr>
                <p:cNvPr id="5" name="CheckBox1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20435" y="5604407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93" name="CheckBox2" r:id="rId3" imgW="142920" imgH="162000"/>
        </mc:Choice>
        <mc:Fallback>
          <p:control name="CheckBox2" r:id="rId3" imgW="142920" imgH="162000">
            <p:pic>
              <p:nvPicPr>
                <p:cNvPr id="20" name="CheckBox2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573376" y="5608249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94" name="CheckBox3" r:id="rId4" imgW="142920" imgH="162000"/>
        </mc:Choice>
        <mc:Fallback>
          <p:control name="CheckBox3" r:id="rId4" imgW="142920" imgH="162000">
            <p:pic>
              <p:nvPicPr>
                <p:cNvPr id="21" name="CheckBox3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852643" y="5609170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95" name="CheckBox4" r:id="rId5" imgW="142920" imgH="162000"/>
        </mc:Choice>
        <mc:Fallback>
          <p:control name="CheckBox4" r:id="rId5" imgW="142920" imgH="162000">
            <p:pic>
              <p:nvPicPr>
                <p:cNvPr id="22" name="CheckBox4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632769" y="5603917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96" name="CheckBox5" r:id="rId6" imgW="142920" imgH="162000"/>
        </mc:Choice>
        <mc:Fallback>
          <p:control name="CheckBox5" r:id="rId6" imgW="142920" imgH="162000">
            <p:pic>
              <p:nvPicPr>
                <p:cNvPr id="25" name="CheckBox5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985639" y="5603917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97" name="CheckBox6" r:id="rId7" imgW="142920" imgH="162000"/>
        </mc:Choice>
        <mc:Fallback>
          <p:control name="CheckBox6" r:id="rId7" imgW="142920" imgH="162000">
            <p:pic>
              <p:nvPicPr>
                <p:cNvPr id="27" name="CheckBox6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152419" y="5603917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98" name="CheckBox7" r:id="rId8" imgW="142920" imgH="162000"/>
        </mc:Choice>
        <mc:Fallback>
          <p:control name="CheckBox7" r:id="rId8" imgW="142920" imgH="162000">
            <p:pic>
              <p:nvPicPr>
                <p:cNvPr id="28" name="CheckBox7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818393" y="5603917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99" name="CheckBox8" r:id="rId9" imgW="142920" imgH="162000"/>
        </mc:Choice>
        <mc:Fallback>
          <p:control name="CheckBox8" r:id="rId9" imgW="142920" imgH="162000">
            <p:pic>
              <p:nvPicPr>
                <p:cNvPr id="29" name="CheckBox8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81218" y="6239490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00" name="CheckBox9" r:id="rId10" imgW="142920" imgH="162000"/>
        </mc:Choice>
        <mc:Fallback>
          <p:control name="CheckBox9" r:id="rId10" imgW="142920" imgH="162000">
            <p:pic>
              <p:nvPicPr>
                <p:cNvPr id="30" name="CheckBox9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81217" y="6398767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01" name="CheckBox10" r:id="rId11" imgW="142920" imgH="162000"/>
        </mc:Choice>
        <mc:Fallback>
          <p:control name="CheckBox10" r:id="rId11" imgW="142920" imgH="162000">
            <p:pic>
              <p:nvPicPr>
                <p:cNvPr id="31" name="CheckBox10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81217" y="6554296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02" name="CheckBox11" r:id="rId12" imgW="142920" imgH="162000"/>
        </mc:Choice>
        <mc:Fallback>
          <p:control name="CheckBox11" r:id="rId12" imgW="142920" imgH="162000">
            <p:pic>
              <p:nvPicPr>
                <p:cNvPr id="32" name="CheckBox11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81217" y="6695670"/>
                  <a:ext cx="147455" cy="166777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16040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solidFill>
            <a:schemeClr val="tx1"/>
          </a:solidFill>
        </a:ln>
      </a:spPr>
      <a:bodyPr wrap="none" numCol="1" spcCol="180000" rtlCol="0">
        <a:spAutoFit/>
      </a:bodyPr>
      <a:lstStyle>
        <a:defPPr>
          <a:defRPr kumimoji="1" sz="1100" dirty="0" smtClean="0">
            <a:latin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24783</TotalTime>
  <Words>322</Words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2024-09-10T04:27:17Z</cp:lastPrinted>
  <dcterms:created xsi:type="dcterms:W3CDTF">2015-06-23T00:13:12Z</dcterms:created>
  <dcterms:modified xsi:type="dcterms:W3CDTF">2024-09-11T10:46:25Z</dcterms:modified>
</cp:coreProperties>
</file>